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8" r:id="rId4"/>
    <p:sldId id="276" r:id="rId5"/>
    <p:sldId id="307" r:id="rId6"/>
    <p:sldId id="277" r:id="rId7"/>
    <p:sldId id="258" r:id="rId8"/>
    <p:sldId id="308" r:id="rId9"/>
    <p:sldId id="309" r:id="rId10"/>
    <p:sldId id="279" r:id="rId11"/>
    <p:sldId id="288" r:id="rId12"/>
    <p:sldId id="268" r:id="rId13"/>
    <p:sldId id="299" r:id="rId14"/>
    <p:sldId id="298" r:id="rId15"/>
    <p:sldId id="290" r:id="rId16"/>
    <p:sldId id="282" r:id="rId17"/>
    <p:sldId id="292" r:id="rId18"/>
    <p:sldId id="311" r:id="rId19"/>
    <p:sldId id="312" r:id="rId20"/>
    <p:sldId id="294" r:id="rId21"/>
    <p:sldId id="301" r:id="rId22"/>
    <p:sldId id="270" r:id="rId23"/>
    <p:sldId id="314" r:id="rId24"/>
    <p:sldId id="259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ps%20Naik\AppData\Local\Microsoft\Windows\Temporary%20Internet%20Files\Content.IE5\U2OO6ZA2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6-4FFB-AC79-5C3A9BDE44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6-4FFB-AC79-5C3A9BDE44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46-4FFB-AC79-5C3A9BDE44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46-4FFB-AC79-5C3A9BDE44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46-4FFB-AC79-5C3A9BDE444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3200" dirty="0"/>
                      <a:t>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46-4FFB-AC79-5C3A9BDE444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3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[Book1.xlsx]Sheet1!$F$8:$F$12</c:f>
              <c:strCache>
                <c:ptCount val="5"/>
                <c:pt idx="0">
                  <c:v>Traditionalist </c:v>
                </c:pt>
                <c:pt idx="1">
                  <c:v>Baby Boomers</c:v>
                </c:pt>
                <c:pt idx="2">
                  <c:v>Gen X </c:v>
                </c:pt>
                <c:pt idx="3">
                  <c:v>Gen Y</c:v>
                </c:pt>
                <c:pt idx="4">
                  <c:v>Gen Z </c:v>
                </c:pt>
              </c:strCache>
            </c:strRef>
          </c:cat>
          <c:val>
            <c:numRef>
              <c:f>[Book1.xlsx]Sheet1!$G$8:$G$12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0.17</c:v>
                </c:pt>
                <c:pt idx="3">
                  <c:v>0.46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46-4FFB-AC79-5C3A9BDE4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024881592214435E-2"/>
          <c:y val="0.87484164489876182"/>
          <c:w val="0.62452611391948809"/>
          <c:h val="0.12417025547755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67F7E-79A2-4F19-B8CF-2CB3DDFD3CC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01C2AEA-243E-454D-AE62-367EEB7A078A}">
      <dgm:prSet phldrT="[Text]"/>
      <dgm:spPr/>
      <dgm:t>
        <a:bodyPr/>
        <a:lstStyle/>
        <a:p>
          <a:r>
            <a:rPr lang="en-ZA" b="1" dirty="0" smtClean="0">
              <a:latin typeface="Agency FB" pitchFamily="34" charset="0"/>
            </a:rPr>
            <a:t>Answers</a:t>
          </a:r>
          <a:endParaRPr lang="en-ZA" b="1" dirty="0">
            <a:latin typeface="Agency FB" pitchFamily="34" charset="0"/>
          </a:endParaRPr>
        </a:p>
      </dgm:t>
    </dgm:pt>
    <dgm:pt modelId="{CE2D2F3D-3E1F-4547-8184-318F8D3F1EE6}" type="parTrans" cxnId="{994C3CEC-F762-4561-BAB2-523ABACC8C64}">
      <dgm:prSet/>
      <dgm:spPr/>
      <dgm:t>
        <a:bodyPr/>
        <a:lstStyle/>
        <a:p>
          <a:endParaRPr lang="en-ZA"/>
        </a:p>
      </dgm:t>
    </dgm:pt>
    <dgm:pt modelId="{EA062E65-9DBA-45B2-9D60-4A4E5D9F52D8}" type="sibTrans" cxnId="{994C3CEC-F762-4561-BAB2-523ABACC8C64}">
      <dgm:prSet/>
      <dgm:spPr/>
      <dgm:t>
        <a:bodyPr/>
        <a:lstStyle/>
        <a:p>
          <a:endParaRPr lang="en-ZA"/>
        </a:p>
      </dgm:t>
    </dgm:pt>
    <dgm:pt modelId="{20454BEF-70D5-4C4F-866F-AE8133326478}">
      <dgm:prSet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>
              <a:latin typeface="Agency FB" pitchFamily="34" charset="0"/>
            </a:rPr>
            <a:t>Provide Structure</a:t>
          </a:r>
        </a:p>
      </dgm:t>
    </dgm:pt>
    <dgm:pt modelId="{E9638199-73FC-412E-A104-0AA7079F1CF2}" type="parTrans" cxnId="{47D84ACF-D937-443F-94E3-B278BC87C79C}">
      <dgm:prSet/>
      <dgm:spPr/>
      <dgm:t>
        <a:bodyPr/>
        <a:lstStyle/>
        <a:p>
          <a:endParaRPr lang="en-ZA"/>
        </a:p>
      </dgm:t>
    </dgm:pt>
    <dgm:pt modelId="{74B15D51-AC20-4D52-9FB5-9981AEA4FA2C}" type="sibTrans" cxnId="{47D84ACF-D937-443F-94E3-B278BC87C79C}">
      <dgm:prSet/>
      <dgm:spPr/>
      <dgm:t>
        <a:bodyPr/>
        <a:lstStyle/>
        <a:p>
          <a:endParaRPr lang="en-ZA"/>
        </a:p>
      </dgm:t>
    </dgm:pt>
    <dgm:pt modelId="{2B3FDDBE-88ED-4510-8970-23242028B9B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>
              <a:latin typeface="Agency FB" pitchFamily="34" charset="0"/>
            </a:rPr>
            <a:t>Work-Life balance</a:t>
          </a:r>
        </a:p>
      </dgm:t>
    </dgm:pt>
    <dgm:pt modelId="{0E7C426D-4D1D-4E79-B302-29B94327ABD6}" type="parTrans" cxnId="{EC406EE0-0E3B-4A53-B4D2-86F2FA1FBA25}">
      <dgm:prSet/>
      <dgm:spPr/>
      <dgm:t>
        <a:bodyPr/>
        <a:lstStyle/>
        <a:p>
          <a:endParaRPr lang="en-ZA"/>
        </a:p>
      </dgm:t>
    </dgm:pt>
    <dgm:pt modelId="{F822BA0C-DC24-4EC2-9C26-2C678E561C21}" type="sibTrans" cxnId="{EC406EE0-0E3B-4A53-B4D2-86F2FA1FBA25}">
      <dgm:prSet/>
      <dgm:spPr/>
      <dgm:t>
        <a:bodyPr/>
        <a:lstStyle/>
        <a:p>
          <a:endParaRPr lang="en-ZA"/>
        </a:p>
      </dgm:t>
    </dgm:pt>
    <dgm:pt modelId="{FE31D848-5995-4DBD-8F7C-B4E6C3EDB3FB}">
      <dgm:prSet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gency FB" pitchFamily="34" charset="0"/>
            </a:rPr>
            <a:t>Showcasing Innovation</a:t>
          </a:r>
        </a:p>
      </dgm:t>
    </dgm:pt>
    <dgm:pt modelId="{FD549FCC-368F-4AC4-B5C0-2021446CCD96}" type="parTrans" cxnId="{CD1F13DB-0886-4430-A6FB-C393E2757DD1}">
      <dgm:prSet/>
      <dgm:spPr/>
      <dgm:t>
        <a:bodyPr/>
        <a:lstStyle/>
        <a:p>
          <a:endParaRPr lang="en-ZA"/>
        </a:p>
      </dgm:t>
    </dgm:pt>
    <dgm:pt modelId="{9C20D352-596F-43DA-9540-7929C91C5013}" type="sibTrans" cxnId="{CD1F13DB-0886-4430-A6FB-C393E2757DD1}">
      <dgm:prSet/>
      <dgm:spPr/>
      <dgm:t>
        <a:bodyPr/>
        <a:lstStyle/>
        <a:p>
          <a:endParaRPr lang="en-ZA"/>
        </a:p>
      </dgm:t>
    </dgm:pt>
    <dgm:pt modelId="{746AF9C9-87B3-470C-B855-8A5DC3E58930}">
      <dgm:prSet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latin typeface="Agency FB" pitchFamily="34" charset="0"/>
            </a:rPr>
            <a:t>Flexibility in work hours</a:t>
          </a:r>
        </a:p>
      </dgm:t>
    </dgm:pt>
    <dgm:pt modelId="{821DEE7F-9555-4DEC-8686-885072C5EF41}" type="parTrans" cxnId="{46B92078-DD78-409F-824F-25DCF9E01D08}">
      <dgm:prSet/>
      <dgm:spPr/>
      <dgm:t>
        <a:bodyPr/>
        <a:lstStyle/>
        <a:p>
          <a:endParaRPr lang="en-ZA"/>
        </a:p>
      </dgm:t>
    </dgm:pt>
    <dgm:pt modelId="{644661F4-21BC-4C72-81A3-136E26B46F11}" type="sibTrans" cxnId="{46B92078-DD78-409F-824F-25DCF9E01D08}">
      <dgm:prSet/>
      <dgm:spPr/>
      <dgm:t>
        <a:bodyPr/>
        <a:lstStyle/>
        <a:p>
          <a:endParaRPr lang="en-ZA"/>
        </a:p>
      </dgm:t>
    </dgm:pt>
    <dgm:pt modelId="{E8676F50-3A84-4E43-8C87-A65F96CDF52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gency FB" pitchFamily="34" charset="0"/>
            </a:rPr>
            <a:t>Leaders &amp; Business with Purpose</a:t>
          </a:r>
          <a:endParaRPr lang="en-US" b="1" dirty="0" smtClean="0">
            <a:latin typeface="Agency FB" pitchFamily="34" charset="0"/>
          </a:endParaRPr>
        </a:p>
      </dgm:t>
    </dgm:pt>
    <dgm:pt modelId="{CE517A64-0BA6-44DC-BB4C-9829E60C9389}" type="parTrans" cxnId="{E43C289E-E9B5-4DCF-A546-27335F0D635F}">
      <dgm:prSet/>
      <dgm:spPr/>
      <dgm:t>
        <a:bodyPr/>
        <a:lstStyle/>
        <a:p>
          <a:endParaRPr lang="en-ZA"/>
        </a:p>
      </dgm:t>
    </dgm:pt>
    <dgm:pt modelId="{E477BA71-CD80-4E7E-AC40-43D707E13234}" type="sibTrans" cxnId="{E43C289E-E9B5-4DCF-A546-27335F0D635F}">
      <dgm:prSet/>
      <dgm:spPr/>
      <dgm:t>
        <a:bodyPr/>
        <a:lstStyle/>
        <a:p>
          <a:endParaRPr lang="en-ZA"/>
        </a:p>
      </dgm:t>
    </dgm:pt>
    <dgm:pt modelId="{908FE516-3DBB-4EF0-8F34-71392979BC0C}">
      <dgm:prSet custScaleX="138964" custScaleY="66989"/>
      <dgm:spPr>
        <a:solidFill>
          <a:srgbClr val="FFFF00"/>
        </a:solidFill>
      </dgm:spPr>
      <dgm:t>
        <a:bodyPr/>
        <a:lstStyle/>
        <a:p>
          <a:endParaRPr lang="en-ZA"/>
        </a:p>
      </dgm:t>
    </dgm:pt>
    <dgm:pt modelId="{E1518B9B-E8EE-41B6-8EDF-89FFEC77E864}" type="parTrans" cxnId="{66623415-B2CD-44BD-90E5-4E63271D22E8}">
      <dgm:prSet/>
      <dgm:spPr/>
      <dgm:t>
        <a:bodyPr/>
        <a:lstStyle/>
        <a:p>
          <a:endParaRPr lang="en-ZA"/>
        </a:p>
      </dgm:t>
    </dgm:pt>
    <dgm:pt modelId="{76EC0A5F-07CA-4425-AA52-B3F51D3F4A42}" type="sibTrans" cxnId="{66623415-B2CD-44BD-90E5-4E63271D22E8}">
      <dgm:prSet/>
      <dgm:spPr/>
      <dgm:t>
        <a:bodyPr/>
        <a:lstStyle/>
        <a:p>
          <a:endParaRPr lang="en-ZA"/>
        </a:p>
      </dgm:t>
    </dgm:pt>
    <dgm:pt modelId="{A253AA0E-340D-4838-8A15-DDD564765799}" type="pres">
      <dgm:prSet presAssocID="{17467F7E-79A2-4F19-B8CF-2CB3DDFD3C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28383-D94C-4818-86B9-0BA6052DD72C}" type="pres">
      <dgm:prSet presAssocID="{F01C2AEA-243E-454D-AE62-367EEB7A078A}" presName="centerShape" presStyleLbl="node0" presStyleIdx="0" presStyleCnt="1" custScaleX="74408" custScaleY="77151"/>
      <dgm:spPr/>
      <dgm:t>
        <a:bodyPr/>
        <a:lstStyle/>
        <a:p>
          <a:endParaRPr lang="en-US"/>
        </a:p>
      </dgm:t>
    </dgm:pt>
    <dgm:pt modelId="{B585BF86-9EE7-4638-88D4-7C5E19603D57}" type="pres">
      <dgm:prSet presAssocID="{20454BEF-70D5-4C4F-866F-AE8133326478}" presName="node" presStyleLbl="node1" presStyleIdx="0" presStyleCnt="5" custScaleX="207855" custScaleY="6360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15F603-35A5-4436-BB3C-31C72C419DB1}" type="pres">
      <dgm:prSet presAssocID="{20454BEF-70D5-4C4F-866F-AE8133326478}" presName="dummy" presStyleCnt="0"/>
      <dgm:spPr/>
    </dgm:pt>
    <dgm:pt modelId="{BC62996E-F3A8-49E9-BC5F-2A5ED1F19E18}" type="pres">
      <dgm:prSet presAssocID="{74B15D51-AC20-4D52-9FB5-9981AEA4FA2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D2EC99A-D4A7-42FA-8F8C-1C833545C617}" type="pres">
      <dgm:prSet presAssocID="{2B3FDDBE-88ED-4510-8970-23242028B9BC}" presName="node" presStyleLbl="node1" presStyleIdx="1" presStyleCnt="5" custScaleX="127812" custScaleY="119603" custRadScaleRad="103270" custRadScaleInc="3231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749A4F-7AFF-4A09-B111-2DFBADF30C28}" type="pres">
      <dgm:prSet presAssocID="{2B3FDDBE-88ED-4510-8970-23242028B9BC}" presName="dummy" presStyleCnt="0"/>
      <dgm:spPr/>
    </dgm:pt>
    <dgm:pt modelId="{03CD78AE-1369-4C72-B86A-A3186DA25870}" type="pres">
      <dgm:prSet presAssocID="{F822BA0C-DC24-4EC2-9C26-2C678E561C21}" presName="sibTrans" presStyleLbl="sibTrans2D1" presStyleIdx="1" presStyleCnt="5"/>
      <dgm:spPr/>
      <dgm:t>
        <a:bodyPr/>
        <a:lstStyle/>
        <a:p>
          <a:endParaRPr lang="en-ZA"/>
        </a:p>
      </dgm:t>
    </dgm:pt>
    <dgm:pt modelId="{43A4CC87-C3EB-4E1C-BAC0-5EAAE1F77D6D}" type="pres">
      <dgm:prSet presAssocID="{FE31D848-5995-4DBD-8F7C-B4E6C3EDB3FB}" presName="node" presStyleLbl="node1" presStyleIdx="2" presStyleCnt="5" custScaleX="189990" custScaleY="97499" custRadScaleRad="105793" custRadScaleInc="-3084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7D62E04-B65A-4967-ADA4-10200E666CBD}" type="pres">
      <dgm:prSet presAssocID="{FE31D848-5995-4DBD-8F7C-B4E6C3EDB3FB}" presName="dummy" presStyleCnt="0"/>
      <dgm:spPr/>
    </dgm:pt>
    <dgm:pt modelId="{2FB57D1B-1D6E-4B9F-8F3F-68702CF9B703}" type="pres">
      <dgm:prSet presAssocID="{9C20D352-596F-43DA-9540-7929C91C5013}" presName="sibTrans" presStyleLbl="sibTrans2D1" presStyleIdx="2" presStyleCnt="5"/>
      <dgm:spPr/>
      <dgm:t>
        <a:bodyPr/>
        <a:lstStyle/>
        <a:p>
          <a:endParaRPr lang="en-ZA"/>
        </a:p>
      </dgm:t>
    </dgm:pt>
    <dgm:pt modelId="{64DA5FB8-674B-42D0-A5E4-25C320D537C4}" type="pres">
      <dgm:prSet presAssocID="{746AF9C9-87B3-470C-B855-8A5DC3E58930}" presName="node" presStyleLbl="node1" presStyleIdx="3" presStyleCnt="5" custScaleX="131411" custScaleY="9680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189684-AAD1-4ABE-A1A8-48AB4874C624}" type="pres">
      <dgm:prSet presAssocID="{746AF9C9-87B3-470C-B855-8A5DC3E58930}" presName="dummy" presStyleCnt="0"/>
      <dgm:spPr/>
    </dgm:pt>
    <dgm:pt modelId="{2F33B7C7-2A8A-42CE-936D-DF250F0E3178}" type="pres">
      <dgm:prSet presAssocID="{644661F4-21BC-4C72-81A3-136E26B46F11}" presName="sibTrans" presStyleLbl="sibTrans2D1" presStyleIdx="3" presStyleCnt="5"/>
      <dgm:spPr/>
      <dgm:t>
        <a:bodyPr/>
        <a:lstStyle/>
        <a:p>
          <a:endParaRPr lang="en-ZA"/>
        </a:p>
      </dgm:t>
    </dgm:pt>
    <dgm:pt modelId="{47226CBD-0416-411D-904E-2D7775DBB40D}" type="pres">
      <dgm:prSet presAssocID="{E8676F50-3A84-4E43-8C87-A65F96CDF52B}" presName="node" presStyleLbl="node1" presStyleIdx="4" presStyleCnt="5" custScaleX="192339" custScaleY="165805" custRadScaleRad="100521" custRadScaleInc="-3305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5B73E8-FB03-4FFE-BE3F-A92E717E1224}" type="pres">
      <dgm:prSet presAssocID="{E8676F50-3A84-4E43-8C87-A65F96CDF52B}" presName="dummy" presStyleCnt="0"/>
      <dgm:spPr/>
    </dgm:pt>
    <dgm:pt modelId="{26F47168-5B25-4469-8BFA-5E0717F93913}" type="pres">
      <dgm:prSet presAssocID="{E477BA71-CD80-4E7E-AC40-43D707E13234}" presName="sibTrans" presStyleLbl="sibTrans2D1" presStyleIdx="4" presStyleCnt="5"/>
      <dgm:spPr/>
      <dgm:t>
        <a:bodyPr/>
        <a:lstStyle/>
        <a:p>
          <a:endParaRPr lang="en-ZA"/>
        </a:p>
      </dgm:t>
    </dgm:pt>
  </dgm:ptLst>
  <dgm:cxnLst>
    <dgm:cxn modelId="{FD0FC0F5-39F1-482B-AC11-54737ACE7D9E}" type="presOf" srcId="{F01C2AEA-243E-454D-AE62-367EEB7A078A}" destId="{D3928383-D94C-4818-86B9-0BA6052DD72C}" srcOrd="0" destOrd="0" presId="urn:microsoft.com/office/officeart/2005/8/layout/radial6"/>
    <dgm:cxn modelId="{10C4DB5C-FBED-4B2F-BB08-88E0C6EA90E5}" type="presOf" srcId="{E8676F50-3A84-4E43-8C87-A65F96CDF52B}" destId="{47226CBD-0416-411D-904E-2D7775DBB40D}" srcOrd="0" destOrd="0" presId="urn:microsoft.com/office/officeart/2005/8/layout/radial6"/>
    <dgm:cxn modelId="{A39B35DD-3FE2-4E69-B569-5379A596B17E}" type="presOf" srcId="{9C20D352-596F-43DA-9540-7929C91C5013}" destId="{2FB57D1B-1D6E-4B9F-8F3F-68702CF9B703}" srcOrd="0" destOrd="0" presId="urn:microsoft.com/office/officeart/2005/8/layout/radial6"/>
    <dgm:cxn modelId="{C999F695-A4E3-4355-B1A6-CDD6385C1544}" type="presOf" srcId="{E477BA71-CD80-4E7E-AC40-43D707E13234}" destId="{26F47168-5B25-4469-8BFA-5E0717F93913}" srcOrd="0" destOrd="0" presId="urn:microsoft.com/office/officeart/2005/8/layout/radial6"/>
    <dgm:cxn modelId="{EC406EE0-0E3B-4A53-B4D2-86F2FA1FBA25}" srcId="{F01C2AEA-243E-454D-AE62-367EEB7A078A}" destId="{2B3FDDBE-88ED-4510-8970-23242028B9BC}" srcOrd="1" destOrd="0" parTransId="{0E7C426D-4D1D-4E79-B302-29B94327ABD6}" sibTransId="{F822BA0C-DC24-4EC2-9C26-2C678E561C21}"/>
    <dgm:cxn modelId="{66623415-B2CD-44BD-90E5-4E63271D22E8}" srcId="{17467F7E-79A2-4F19-B8CF-2CB3DDFD3CCF}" destId="{908FE516-3DBB-4EF0-8F34-71392979BC0C}" srcOrd="1" destOrd="0" parTransId="{E1518B9B-E8EE-41B6-8EDF-89FFEC77E864}" sibTransId="{76EC0A5F-07CA-4425-AA52-B3F51D3F4A42}"/>
    <dgm:cxn modelId="{02A11053-A9C4-44DD-8EF6-D52CE1089DA6}" type="presOf" srcId="{746AF9C9-87B3-470C-B855-8A5DC3E58930}" destId="{64DA5FB8-674B-42D0-A5E4-25C320D537C4}" srcOrd="0" destOrd="0" presId="urn:microsoft.com/office/officeart/2005/8/layout/radial6"/>
    <dgm:cxn modelId="{240A07BB-3C91-483E-9AEF-7F83C882AB55}" type="presOf" srcId="{644661F4-21BC-4C72-81A3-136E26B46F11}" destId="{2F33B7C7-2A8A-42CE-936D-DF250F0E3178}" srcOrd="0" destOrd="0" presId="urn:microsoft.com/office/officeart/2005/8/layout/radial6"/>
    <dgm:cxn modelId="{D266763F-6E2D-4287-B4D7-39B242B8742F}" type="presOf" srcId="{2B3FDDBE-88ED-4510-8970-23242028B9BC}" destId="{3D2EC99A-D4A7-42FA-8F8C-1C833545C617}" srcOrd="0" destOrd="0" presId="urn:microsoft.com/office/officeart/2005/8/layout/radial6"/>
    <dgm:cxn modelId="{CD1F13DB-0886-4430-A6FB-C393E2757DD1}" srcId="{F01C2AEA-243E-454D-AE62-367EEB7A078A}" destId="{FE31D848-5995-4DBD-8F7C-B4E6C3EDB3FB}" srcOrd="2" destOrd="0" parTransId="{FD549FCC-368F-4AC4-B5C0-2021446CCD96}" sibTransId="{9C20D352-596F-43DA-9540-7929C91C5013}"/>
    <dgm:cxn modelId="{4241E1AC-E753-481F-B064-1C47F47C768C}" type="presOf" srcId="{17467F7E-79A2-4F19-B8CF-2CB3DDFD3CCF}" destId="{A253AA0E-340D-4838-8A15-DDD564765799}" srcOrd="0" destOrd="0" presId="urn:microsoft.com/office/officeart/2005/8/layout/radial6"/>
    <dgm:cxn modelId="{CA212F21-ED8D-42D9-B726-3DA8ACE7370E}" type="presOf" srcId="{FE31D848-5995-4DBD-8F7C-B4E6C3EDB3FB}" destId="{43A4CC87-C3EB-4E1C-BAC0-5EAAE1F77D6D}" srcOrd="0" destOrd="0" presId="urn:microsoft.com/office/officeart/2005/8/layout/radial6"/>
    <dgm:cxn modelId="{52417D4C-D9B3-4158-A69A-0FE4E0982E81}" type="presOf" srcId="{F822BA0C-DC24-4EC2-9C26-2C678E561C21}" destId="{03CD78AE-1369-4C72-B86A-A3186DA25870}" srcOrd="0" destOrd="0" presId="urn:microsoft.com/office/officeart/2005/8/layout/radial6"/>
    <dgm:cxn modelId="{46B92078-DD78-409F-824F-25DCF9E01D08}" srcId="{F01C2AEA-243E-454D-AE62-367EEB7A078A}" destId="{746AF9C9-87B3-470C-B855-8A5DC3E58930}" srcOrd="3" destOrd="0" parTransId="{821DEE7F-9555-4DEC-8686-885072C5EF41}" sibTransId="{644661F4-21BC-4C72-81A3-136E26B46F11}"/>
    <dgm:cxn modelId="{666F71E5-2CDF-4989-993A-EB09AC76E257}" type="presOf" srcId="{20454BEF-70D5-4C4F-866F-AE8133326478}" destId="{B585BF86-9EE7-4638-88D4-7C5E19603D57}" srcOrd="0" destOrd="0" presId="urn:microsoft.com/office/officeart/2005/8/layout/radial6"/>
    <dgm:cxn modelId="{E43C289E-E9B5-4DCF-A546-27335F0D635F}" srcId="{F01C2AEA-243E-454D-AE62-367EEB7A078A}" destId="{E8676F50-3A84-4E43-8C87-A65F96CDF52B}" srcOrd="4" destOrd="0" parTransId="{CE517A64-0BA6-44DC-BB4C-9829E60C9389}" sibTransId="{E477BA71-CD80-4E7E-AC40-43D707E13234}"/>
    <dgm:cxn modelId="{47D84ACF-D937-443F-94E3-B278BC87C79C}" srcId="{F01C2AEA-243E-454D-AE62-367EEB7A078A}" destId="{20454BEF-70D5-4C4F-866F-AE8133326478}" srcOrd="0" destOrd="0" parTransId="{E9638199-73FC-412E-A104-0AA7079F1CF2}" sibTransId="{74B15D51-AC20-4D52-9FB5-9981AEA4FA2C}"/>
    <dgm:cxn modelId="{9CF6B40F-24E0-40B1-8B5D-D076439C2617}" type="presOf" srcId="{74B15D51-AC20-4D52-9FB5-9981AEA4FA2C}" destId="{BC62996E-F3A8-49E9-BC5F-2A5ED1F19E18}" srcOrd="0" destOrd="0" presId="urn:microsoft.com/office/officeart/2005/8/layout/radial6"/>
    <dgm:cxn modelId="{994C3CEC-F762-4561-BAB2-523ABACC8C64}" srcId="{17467F7E-79A2-4F19-B8CF-2CB3DDFD3CCF}" destId="{F01C2AEA-243E-454D-AE62-367EEB7A078A}" srcOrd="0" destOrd="0" parTransId="{CE2D2F3D-3E1F-4547-8184-318F8D3F1EE6}" sibTransId="{EA062E65-9DBA-45B2-9D60-4A4E5D9F52D8}"/>
    <dgm:cxn modelId="{796F6672-01A5-4F82-B979-6731FE2A586B}" type="presParOf" srcId="{A253AA0E-340D-4838-8A15-DDD564765799}" destId="{D3928383-D94C-4818-86B9-0BA6052DD72C}" srcOrd="0" destOrd="0" presId="urn:microsoft.com/office/officeart/2005/8/layout/radial6"/>
    <dgm:cxn modelId="{0A1D9E2E-D747-4236-9425-7DAB4D276FEE}" type="presParOf" srcId="{A253AA0E-340D-4838-8A15-DDD564765799}" destId="{B585BF86-9EE7-4638-88D4-7C5E19603D57}" srcOrd="1" destOrd="0" presId="urn:microsoft.com/office/officeart/2005/8/layout/radial6"/>
    <dgm:cxn modelId="{865EF9A4-CCDF-4E47-9A7F-02660CAAEB38}" type="presParOf" srcId="{A253AA0E-340D-4838-8A15-DDD564765799}" destId="{A415F603-35A5-4436-BB3C-31C72C419DB1}" srcOrd="2" destOrd="0" presId="urn:microsoft.com/office/officeart/2005/8/layout/radial6"/>
    <dgm:cxn modelId="{AF4EA46C-E866-487D-9C74-33638F13D797}" type="presParOf" srcId="{A253AA0E-340D-4838-8A15-DDD564765799}" destId="{BC62996E-F3A8-49E9-BC5F-2A5ED1F19E18}" srcOrd="3" destOrd="0" presId="urn:microsoft.com/office/officeart/2005/8/layout/radial6"/>
    <dgm:cxn modelId="{7ADC3183-270B-4EDA-A990-BED5360F5920}" type="presParOf" srcId="{A253AA0E-340D-4838-8A15-DDD564765799}" destId="{3D2EC99A-D4A7-42FA-8F8C-1C833545C617}" srcOrd="4" destOrd="0" presId="urn:microsoft.com/office/officeart/2005/8/layout/radial6"/>
    <dgm:cxn modelId="{64C58473-755A-4C44-9907-8B9F73495EEB}" type="presParOf" srcId="{A253AA0E-340D-4838-8A15-DDD564765799}" destId="{75749A4F-7AFF-4A09-B111-2DFBADF30C28}" srcOrd="5" destOrd="0" presId="urn:microsoft.com/office/officeart/2005/8/layout/radial6"/>
    <dgm:cxn modelId="{7713F6B7-574B-4138-BFCA-B7F97AC6FEA5}" type="presParOf" srcId="{A253AA0E-340D-4838-8A15-DDD564765799}" destId="{03CD78AE-1369-4C72-B86A-A3186DA25870}" srcOrd="6" destOrd="0" presId="urn:microsoft.com/office/officeart/2005/8/layout/radial6"/>
    <dgm:cxn modelId="{0579CBD1-437F-4843-B053-4F5BAD920150}" type="presParOf" srcId="{A253AA0E-340D-4838-8A15-DDD564765799}" destId="{43A4CC87-C3EB-4E1C-BAC0-5EAAE1F77D6D}" srcOrd="7" destOrd="0" presId="urn:microsoft.com/office/officeart/2005/8/layout/radial6"/>
    <dgm:cxn modelId="{09F47E99-3370-4C97-8B32-284A8B449B02}" type="presParOf" srcId="{A253AA0E-340D-4838-8A15-DDD564765799}" destId="{77D62E04-B65A-4967-ADA4-10200E666CBD}" srcOrd="8" destOrd="0" presId="urn:microsoft.com/office/officeart/2005/8/layout/radial6"/>
    <dgm:cxn modelId="{147664D1-8873-4B62-9709-1F239FD07956}" type="presParOf" srcId="{A253AA0E-340D-4838-8A15-DDD564765799}" destId="{2FB57D1B-1D6E-4B9F-8F3F-68702CF9B703}" srcOrd="9" destOrd="0" presId="urn:microsoft.com/office/officeart/2005/8/layout/radial6"/>
    <dgm:cxn modelId="{C3D78914-1FA3-40E9-A1C2-19064AF4187D}" type="presParOf" srcId="{A253AA0E-340D-4838-8A15-DDD564765799}" destId="{64DA5FB8-674B-42D0-A5E4-25C320D537C4}" srcOrd="10" destOrd="0" presId="urn:microsoft.com/office/officeart/2005/8/layout/radial6"/>
    <dgm:cxn modelId="{47AEC937-32F1-4043-90BA-39039A7486E9}" type="presParOf" srcId="{A253AA0E-340D-4838-8A15-DDD564765799}" destId="{94189684-AAD1-4ABE-A1A8-48AB4874C624}" srcOrd="11" destOrd="0" presId="urn:microsoft.com/office/officeart/2005/8/layout/radial6"/>
    <dgm:cxn modelId="{CCA3971C-60DE-4CE1-A67A-5B4EC18B6B4C}" type="presParOf" srcId="{A253AA0E-340D-4838-8A15-DDD564765799}" destId="{2F33B7C7-2A8A-42CE-936D-DF250F0E3178}" srcOrd="12" destOrd="0" presId="urn:microsoft.com/office/officeart/2005/8/layout/radial6"/>
    <dgm:cxn modelId="{347A68CF-3463-4496-9187-783C335E590E}" type="presParOf" srcId="{A253AA0E-340D-4838-8A15-DDD564765799}" destId="{47226CBD-0416-411D-904E-2D7775DBB40D}" srcOrd="13" destOrd="0" presId="urn:microsoft.com/office/officeart/2005/8/layout/radial6"/>
    <dgm:cxn modelId="{573D67A7-B3D9-4577-A2F6-12FB0FD6123C}" type="presParOf" srcId="{A253AA0E-340D-4838-8A15-DDD564765799}" destId="{665B73E8-FB03-4FFE-BE3F-A92E717E1224}" srcOrd="14" destOrd="0" presId="urn:microsoft.com/office/officeart/2005/8/layout/radial6"/>
    <dgm:cxn modelId="{6E98ECD8-A4EF-4038-81E5-D783D75124FA}" type="presParOf" srcId="{A253AA0E-340D-4838-8A15-DDD564765799}" destId="{26F47168-5B25-4469-8BFA-5E0717F9391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47168-5B25-4469-8BFA-5E0717F93913}">
      <dsp:nvSpPr>
        <dsp:cNvPr id="0" name=""/>
        <dsp:cNvSpPr/>
      </dsp:nvSpPr>
      <dsp:spPr>
        <a:xfrm>
          <a:off x="2641082" y="653516"/>
          <a:ext cx="5416973" cy="5416973"/>
        </a:xfrm>
        <a:prstGeom prst="blockArc">
          <a:avLst>
            <a:gd name="adj1" fmla="val 11407081"/>
            <a:gd name="adj2" fmla="val 1621818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3B7C7-2A8A-42CE-936D-DF250F0E3178}">
      <dsp:nvSpPr>
        <dsp:cNvPr id="0" name=""/>
        <dsp:cNvSpPr/>
      </dsp:nvSpPr>
      <dsp:spPr>
        <a:xfrm>
          <a:off x="2642659" y="644587"/>
          <a:ext cx="5416973" cy="5416973"/>
        </a:xfrm>
        <a:prstGeom prst="blockArc">
          <a:avLst>
            <a:gd name="adj1" fmla="val 7540100"/>
            <a:gd name="adj2" fmla="val 1139529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57D1B-1D6E-4B9F-8F3F-68702CF9B703}">
      <dsp:nvSpPr>
        <dsp:cNvPr id="0" name=""/>
        <dsp:cNvSpPr/>
      </dsp:nvSpPr>
      <dsp:spPr>
        <a:xfrm>
          <a:off x="2777942" y="748451"/>
          <a:ext cx="5416973" cy="5416973"/>
        </a:xfrm>
        <a:prstGeom prst="blockArc">
          <a:avLst>
            <a:gd name="adj1" fmla="val 2827082"/>
            <a:gd name="adj2" fmla="val 776175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78AE-1369-4C72-B86A-A3186DA25870}">
      <dsp:nvSpPr>
        <dsp:cNvPr id="0" name=""/>
        <dsp:cNvSpPr/>
      </dsp:nvSpPr>
      <dsp:spPr>
        <a:xfrm>
          <a:off x="2765267" y="760299"/>
          <a:ext cx="5416973" cy="5416973"/>
        </a:xfrm>
        <a:prstGeom prst="blockArc">
          <a:avLst>
            <a:gd name="adj1" fmla="val 20823317"/>
            <a:gd name="adj2" fmla="val 280453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2996E-F3A8-49E9-BC5F-2A5ED1F19E18}">
      <dsp:nvSpPr>
        <dsp:cNvPr id="0" name=""/>
        <dsp:cNvSpPr/>
      </dsp:nvSpPr>
      <dsp:spPr>
        <a:xfrm>
          <a:off x="2742765" y="652099"/>
          <a:ext cx="5416973" cy="5416973"/>
        </a:xfrm>
        <a:prstGeom prst="blockArc">
          <a:avLst>
            <a:gd name="adj1" fmla="val 16086035"/>
            <a:gd name="adj2" fmla="val 2096693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8383-D94C-4818-86B9-0BA6052DD72C}">
      <dsp:nvSpPr>
        <dsp:cNvPr id="0" name=""/>
        <dsp:cNvSpPr/>
      </dsp:nvSpPr>
      <dsp:spPr>
        <a:xfrm>
          <a:off x="4435758" y="2400033"/>
          <a:ext cx="1855609" cy="192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latin typeface="Agency FB" pitchFamily="34" charset="0"/>
            </a:rPr>
            <a:t>Answers</a:t>
          </a:r>
          <a:endParaRPr lang="en-ZA" sz="3200" b="1" kern="1200" dirty="0">
            <a:latin typeface="Agency FB" pitchFamily="34" charset="0"/>
          </a:endParaRPr>
        </a:p>
      </dsp:txBody>
      <dsp:txXfrm>
        <a:off x="4707506" y="2681798"/>
        <a:ext cx="1312113" cy="1360484"/>
      </dsp:txXfrm>
    </dsp:sp>
    <dsp:sp modelId="{B585BF86-9EE7-4638-88D4-7C5E19603D57}">
      <dsp:nvSpPr>
        <dsp:cNvPr id="0" name=""/>
        <dsp:cNvSpPr/>
      </dsp:nvSpPr>
      <dsp:spPr>
        <a:xfrm>
          <a:off x="3549320" y="161254"/>
          <a:ext cx="3628485" cy="111028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gency FB" pitchFamily="34" charset="0"/>
            </a:rPr>
            <a:t>Provide Structure</a:t>
          </a:r>
        </a:p>
      </dsp:txBody>
      <dsp:txXfrm>
        <a:off x="4080699" y="323852"/>
        <a:ext cx="2565727" cy="785092"/>
      </dsp:txXfrm>
    </dsp:sp>
    <dsp:sp modelId="{3D2EC99A-D4A7-42FA-8F8C-1C833545C617}">
      <dsp:nvSpPr>
        <dsp:cNvPr id="0" name=""/>
        <dsp:cNvSpPr/>
      </dsp:nvSpPr>
      <dsp:spPr>
        <a:xfrm>
          <a:off x="6936567" y="1832190"/>
          <a:ext cx="2231189" cy="2087886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gency FB" pitchFamily="34" charset="0"/>
            </a:rPr>
            <a:t>Work-Life balance</a:t>
          </a:r>
        </a:p>
      </dsp:txBody>
      <dsp:txXfrm>
        <a:off x="7263317" y="2137954"/>
        <a:ext cx="1577689" cy="1476358"/>
      </dsp:txXfrm>
    </dsp:sp>
    <dsp:sp modelId="{43A4CC87-C3EB-4E1C-BAC0-5EAAE1F77D6D}">
      <dsp:nvSpPr>
        <dsp:cNvPr id="0" name=""/>
        <dsp:cNvSpPr/>
      </dsp:nvSpPr>
      <dsp:spPr>
        <a:xfrm>
          <a:off x="5628453" y="4544540"/>
          <a:ext cx="3316619" cy="1702021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Agency FB" pitchFamily="34" charset="0"/>
            </a:rPr>
            <a:t>Showcasing Innovation</a:t>
          </a:r>
        </a:p>
      </dsp:txBody>
      <dsp:txXfrm>
        <a:off x="6114161" y="4793795"/>
        <a:ext cx="2345203" cy="1203511"/>
      </dsp:txXfrm>
    </dsp:sp>
    <dsp:sp modelId="{64DA5FB8-674B-42D0-A5E4-25C320D537C4}">
      <dsp:nvSpPr>
        <dsp:cNvPr id="0" name=""/>
        <dsp:cNvSpPr/>
      </dsp:nvSpPr>
      <dsp:spPr>
        <a:xfrm>
          <a:off x="2661484" y="4657439"/>
          <a:ext cx="2294016" cy="168994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Agency FB" pitchFamily="34" charset="0"/>
            </a:rPr>
            <a:t>Flexibility in work hours</a:t>
          </a:r>
        </a:p>
      </dsp:txBody>
      <dsp:txXfrm>
        <a:off x="2997435" y="4904925"/>
        <a:ext cx="1622114" cy="1194969"/>
      </dsp:txXfrm>
    </dsp:sp>
    <dsp:sp modelId="{47226CBD-0416-411D-904E-2D7775DBB40D}">
      <dsp:nvSpPr>
        <dsp:cNvPr id="0" name=""/>
        <dsp:cNvSpPr/>
      </dsp:nvSpPr>
      <dsp:spPr>
        <a:xfrm>
          <a:off x="1066259" y="1450013"/>
          <a:ext cx="3357625" cy="289442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chemeClr val="tx1"/>
              </a:solidFill>
              <a:latin typeface="Agency FB" pitchFamily="34" charset="0"/>
            </a:rPr>
            <a:t>Leaders &amp; Business with Purpose</a:t>
          </a:r>
          <a:endParaRPr lang="en-US" sz="3000" b="1" kern="1200" dirty="0" smtClean="0">
            <a:latin typeface="Agency FB" pitchFamily="34" charset="0"/>
          </a:endParaRPr>
        </a:p>
      </dsp:txBody>
      <dsp:txXfrm>
        <a:off x="1557972" y="1873892"/>
        <a:ext cx="2374199" cy="204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0.74883</cdr:x>
      <cdr:y>0.83179</cdr:y>
    </cdr:from>
    <cdr:to>
      <cdr:x>0.98654</cdr:x>
      <cdr:y>0.97787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8046" y="4462790"/>
          <a:ext cx="1888177" cy="783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600" dirty="0" smtClean="0"/>
            <a:t>Stats SA – 2014 Census</a:t>
          </a:r>
          <a:endParaRPr lang="en-ZA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16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36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09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42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28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29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19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93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76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00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23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F30E-88B9-4AD2-BA3D-3A8E801368CA}" type="datetimeFigureOut">
              <a:rPr lang="en-ZA" smtClean="0"/>
              <a:pPr/>
              <a:t>2016/01/27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D5DD-112A-4E93-8BB3-BE20F36161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899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oolestwallpapers.com/user-content/uploads/wall/o/72/7d9f04283ee299a670a1dbccec6e87f75f14e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0913"/>
          <a:stretch/>
        </p:blipFill>
        <p:spPr bwMode="auto">
          <a:xfrm>
            <a:off x="-21772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413" y="4024455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Phambili.com</a:t>
            </a:r>
            <a:endParaRPr lang="en-ZA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u="sng" dirty="0" smtClean="0"/>
              <a:t>Why is this important?</a:t>
            </a:r>
            <a:endParaRPr lang="en-ZA" b="1" u="sng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722" y="1301262"/>
            <a:ext cx="7995139" cy="5545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2016" y="6388925"/>
            <a:ext cx="3491345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i="1" dirty="0" smtClean="0"/>
              <a:t>World of Work </a:t>
            </a:r>
            <a:r>
              <a:rPr lang="en-ZA" i="1" dirty="0"/>
              <a:t>C</a:t>
            </a:r>
            <a:r>
              <a:rPr lang="en-ZA" i="1" dirty="0" smtClean="0"/>
              <a:t>onference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4034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" y="126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83323" y="328246"/>
            <a:ext cx="6482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dirty="0" smtClean="0">
                <a:solidFill>
                  <a:schemeClr val="bg1"/>
                </a:solidFill>
              </a:rPr>
              <a:t>Situation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904" y="1022638"/>
            <a:ext cx="7454049" cy="49552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FFFF00"/>
                </a:solidFill>
              </a:rPr>
              <a:t>The retail sector is the fourth largest  contributor to the GDP (15%).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FFFF00"/>
                </a:solidFill>
              </a:rPr>
              <a:t>Decrease in GDP contribution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3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FFFF00"/>
                </a:solidFill>
              </a:rPr>
              <a:t>Current retail workforce at 22%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32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rgbClr val="FFFF00"/>
                </a:solidFill>
              </a:rPr>
              <a:t>Decrease in skills gap   </a:t>
            </a:r>
          </a:p>
          <a:p>
            <a:endParaRPr lang="en-ZA" sz="2800" dirty="0">
              <a:solidFill>
                <a:srgbClr val="FF0000"/>
              </a:solidFill>
            </a:endParaRPr>
          </a:p>
          <a:p>
            <a:pPr algn="r"/>
            <a:r>
              <a:rPr lang="en-ZA" sz="3200" dirty="0" smtClean="0">
                <a:solidFill>
                  <a:srgbClr val="FF0000"/>
                </a:solidFill>
              </a:rPr>
              <a:t> Stats SA – 2014 Census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261" y="633047"/>
            <a:ext cx="683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gency FB" pitchFamily="34" charset="0"/>
              </a:rPr>
              <a:t>Concerns</a:t>
            </a:r>
            <a:endParaRPr lang="en-US" sz="4000" b="1" u="sng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10154" y="2579077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80010" y="1477110"/>
            <a:ext cx="8236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The Wholesale and Retail sector is not attractive as an employer of choice to talented millennials who will otherwise be captured by other sectors.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11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261" y="633047"/>
            <a:ext cx="683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gency FB" pitchFamily="34" charset="0"/>
              </a:rPr>
              <a:t>Concerns - Implications</a:t>
            </a:r>
            <a:endParaRPr lang="en-US" sz="4000" b="1" u="sng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10154" y="2579077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80010" y="1061485"/>
            <a:ext cx="82364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000" dirty="0" smtClean="0"/>
          </a:p>
          <a:p>
            <a:r>
              <a:rPr lang="en-ZA" sz="3600" dirty="0" smtClean="0"/>
              <a:t>Should these concerns not be addressed we won’t get the </a:t>
            </a:r>
            <a:r>
              <a:rPr lang="en-ZA" sz="3600" b="1" dirty="0" smtClean="0"/>
              <a:t>most talented, connected, passionate, creative </a:t>
            </a:r>
            <a:r>
              <a:rPr lang="en-ZA" sz="3600" dirty="0" smtClean="0"/>
              <a:t>and </a:t>
            </a:r>
            <a:r>
              <a:rPr lang="en-ZA" sz="3600" b="1" dirty="0" smtClean="0"/>
              <a:t>innovative workforce </a:t>
            </a:r>
            <a:r>
              <a:rPr lang="en-ZA" sz="3600" dirty="0" smtClean="0"/>
              <a:t>that </a:t>
            </a:r>
            <a:r>
              <a:rPr lang="en-ZA" sz="3600" b="1" dirty="0" smtClean="0"/>
              <a:t>aspire</a:t>
            </a:r>
            <a:r>
              <a:rPr lang="en-ZA" sz="3600" dirty="0" smtClean="0"/>
              <a:t> to be in Wholesale and Retail, which results in  mediocre performances, poor shopper experiences, and therefore a decrease in the GDP contribution by the sector. </a:t>
            </a:r>
          </a:p>
          <a:p>
            <a:endParaRPr lang="en-ZA" sz="2000" dirty="0" smtClean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261" y="633047"/>
            <a:ext cx="683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gency FB" pitchFamily="34" charset="0"/>
              </a:rPr>
              <a:t>Concerns - Worries</a:t>
            </a:r>
            <a:endParaRPr lang="en-US" sz="4000" b="1" u="sng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10154" y="2579077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80010" y="1346485"/>
            <a:ext cx="82364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000" dirty="0" smtClean="0"/>
          </a:p>
          <a:p>
            <a:pPr marL="571500" indent="-571500">
              <a:buFontTx/>
              <a:buChar char="-"/>
            </a:pPr>
            <a:r>
              <a:rPr lang="en-ZA" sz="4400" dirty="0" smtClean="0"/>
              <a:t>Decrease in GDP contribution ultimately means loss of sales in the sector.</a:t>
            </a:r>
          </a:p>
          <a:p>
            <a:pPr marL="571500" indent="-571500">
              <a:buFontTx/>
              <a:buChar char="-"/>
            </a:pPr>
            <a:r>
              <a:rPr lang="en-ZA" sz="4400" dirty="0" smtClean="0"/>
              <a:t>Continued misconception </a:t>
            </a:r>
            <a:r>
              <a:rPr lang="en-ZA" sz="4400" dirty="0"/>
              <a:t>of the roles </a:t>
            </a:r>
            <a:r>
              <a:rPr lang="en-ZA" sz="4400" dirty="0" smtClean="0"/>
              <a:t>within Wholesale and </a:t>
            </a:r>
            <a:r>
              <a:rPr lang="en-ZA" sz="4400" dirty="0"/>
              <a:t>R</a:t>
            </a:r>
            <a:r>
              <a:rPr lang="en-ZA" sz="4400" dirty="0" smtClean="0"/>
              <a:t>etail </a:t>
            </a:r>
            <a:r>
              <a:rPr lang="en-ZA" sz="4400" dirty="0"/>
              <a:t>by </a:t>
            </a:r>
            <a:r>
              <a:rPr lang="en-ZA" sz="4400" dirty="0" smtClean="0"/>
              <a:t>talented millennials. </a:t>
            </a:r>
            <a:endParaRPr lang="en-ZA" sz="4400" dirty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10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261" y="633047"/>
            <a:ext cx="683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Agency FB" pitchFamily="34" charset="0"/>
              </a:rPr>
              <a:t>Question</a:t>
            </a:r>
            <a:endParaRPr lang="en-US" sz="4000" b="1" u="sng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10154" y="2579077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368135" y="1477110"/>
            <a:ext cx="8248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dirty="0" smtClean="0"/>
              <a:t>How do we make the South African Wholesale and Retail sector attractive to young talented millennials? </a:t>
            </a:r>
            <a:endParaRPr lang="en-ZA" sz="5400" dirty="0"/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72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3418121"/>
              </p:ext>
            </p:extLst>
          </p:nvPr>
        </p:nvGraphicFramePr>
        <p:xfrm>
          <a:off x="-515812" y="188785"/>
          <a:ext cx="10163908" cy="658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47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928383-D94C-4818-86B9-0BA6052D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3928383-D94C-4818-86B9-0BA6052DD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85BF86-9EE7-4638-88D4-7C5E19603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585BF86-9EE7-4638-88D4-7C5E19603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62996E-F3A8-49E9-BC5F-2A5ED1F1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BC62996E-F3A8-49E9-BC5F-2A5ED1F19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2EC99A-D4A7-42FA-8F8C-1C833545C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3D2EC99A-D4A7-42FA-8F8C-1C833545C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D78AE-1369-4C72-B86A-A3186DA2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03CD78AE-1369-4C72-B86A-A3186DA25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A4CC87-C3EB-4E1C-BAC0-5EAAE1F77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3A4CC87-C3EB-4E1C-BAC0-5EAAE1F77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B57D1B-1D6E-4B9F-8F3F-68702CF9B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2FB57D1B-1D6E-4B9F-8F3F-68702CF9B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5FB8-674B-42D0-A5E4-25C320D53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64DA5FB8-674B-42D0-A5E4-25C320D53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33B7C7-2A8A-42CE-936D-DF250F0E3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2F33B7C7-2A8A-42CE-936D-DF250F0E3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26CBD-0416-411D-904E-2D7775DBB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47226CBD-0416-411D-904E-2D7775DBB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F47168-5B25-4469-8BFA-5E0717F93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26F47168-5B25-4469-8BFA-5E0717F93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465" y="287079"/>
            <a:ext cx="84528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/>
              <a:t>Business and Leaders with purpose, </a:t>
            </a:r>
            <a:r>
              <a:rPr lang="en-ZA" sz="2800" b="1" dirty="0" smtClean="0"/>
              <a:t>Creating Shared Value Model </a:t>
            </a:r>
            <a:r>
              <a:rPr lang="en-ZA" sz="2800" dirty="0" smtClean="0"/>
              <a:t>in Wholesale and Retail</a:t>
            </a:r>
          </a:p>
          <a:p>
            <a:pPr algn="ctr"/>
            <a:endParaRPr lang="en-ZA" sz="2800" dirty="0"/>
          </a:p>
          <a:p>
            <a:pPr algn="ctr"/>
            <a:r>
              <a:rPr lang="en-ZA" sz="2800" b="1" u="sng" dirty="0" smtClean="0"/>
              <a:t>Central core of creating shared value:</a:t>
            </a:r>
          </a:p>
          <a:p>
            <a:r>
              <a:rPr lang="en-ZA" sz="2800" dirty="0" smtClean="0"/>
              <a:t>Organisations going  </a:t>
            </a:r>
            <a:r>
              <a:rPr lang="en-ZA" sz="2800" b="1" dirty="0" smtClean="0"/>
              <a:t>beyond corporate social responsibility </a:t>
            </a:r>
            <a:r>
              <a:rPr lang="en-ZA" sz="2800" dirty="0" smtClean="0"/>
              <a:t>and </a:t>
            </a:r>
            <a:r>
              <a:rPr lang="en-ZA" sz="2800" b="1" dirty="0" smtClean="0"/>
              <a:t>ensuring </a:t>
            </a:r>
            <a:r>
              <a:rPr lang="en-ZA" sz="2800" b="1" dirty="0" smtClean="0"/>
              <a:t>involvement</a:t>
            </a:r>
            <a:r>
              <a:rPr lang="en-ZA" sz="2800" dirty="0" smtClean="0"/>
              <a:t>.</a:t>
            </a:r>
          </a:p>
          <a:p>
            <a:r>
              <a:rPr lang="en-ZA" sz="2800" b="1" dirty="0" smtClean="0"/>
              <a:t>Creating </a:t>
            </a:r>
            <a:r>
              <a:rPr lang="en-ZA" sz="2800" b="1" dirty="0" smtClean="0"/>
              <a:t>value </a:t>
            </a:r>
            <a:r>
              <a:rPr lang="en-ZA" sz="2800" dirty="0" smtClean="0"/>
              <a:t>to society and engaging its employees, the business, shareholders and society as a whole</a:t>
            </a:r>
          </a:p>
          <a:p>
            <a:endParaRPr lang="en-ZA" sz="2800" b="1" dirty="0"/>
          </a:p>
          <a:p>
            <a:pPr algn="ctr"/>
            <a:r>
              <a:rPr lang="en-ZA" sz="2800" b="1" u="sng" dirty="0" smtClean="0"/>
              <a:t>Who does this?</a:t>
            </a:r>
            <a:r>
              <a:rPr lang="en-ZA" sz="2800" b="1" dirty="0" smtClean="0"/>
              <a:t> </a:t>
            </a:r>
            <a:endParaRPr lang="en-ZA" sz="2800" dirty="0" smtClean="0"/>
          </a:p>
          <a:p>
            <a:pPr algn="ctr"/>
            <a:r>
              <a:rPr lang="en-ZA" sz="2800" dirty="0" smtClean="0"/>
              <a:t>H&amp;M (Garment Collection Initiative)</a:t>
            </a:r>
          </a:p>
          <a:p>
            <a:pPr algn="ctr"/>
            <a:r>
              <a:rPr lang="en-ZA" sz="2800" dirty="0" smtClean="0"/>
              <a:t>Coca Cola Ghana </a:t>
            </a:r>
            <a:r>
              <a:rPr lang="en-ZA" sz="2800" dirty="0" smtClean="0"/>
              <a:t>(#5by20 </a:t>
            </a:r>
            <a:r>
              <a:rPr lang="en-ZA" sz="2800" dirty="0" smtClean="0"/>
              <a:t>Project)</a:t>
            </a:r>
          </a:p>
          <a:p>
            <a:pPr algn="ctr"/>
            <a:endParaRPr lang="en-ZA" dirty="0" smtClean="0"/>
          </a:p>
          <a:p>
            <a:endParaRPr lang="en-ZA" dirty="0" smtClean="0"/>
          </a:p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16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465" y="287079"/>
            <a:ext cx="845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dirty="0" smtClean="0"/>
          </a:p>
          <a:p>
            <a:endParaRPr lang="en-ZA" dirty="0" smtClean="0"/>
          </a:p>
          <a:p>
            <a:pPr algn="ctr"/>
            <a:endParaRPr lang="en-ZA" dirty="0"/>
          </a:p>
        </p:txBody>
      </p:sp>
      <p:pic>
        <p:nvPicPr>
          <p:cNvPr id="5" name="Picture 5" descr="C:\Users\Dips Naik\Pictures\ALP\H&amp;M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2" y="2135329"/>
            <a:ext cx="6020789" cy="3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263" y="391886"/>
            <a:ext cx="7788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/>
              <a:t>Reasoning:</a:t>
            </a:r>
          </a:p>
          <a:p>
            <a:r>
              <a:rPr lang="en-ZA" sz="4400" b="1" dirty="0" smtClean="0"/>
              <a:t>Garment Collection Initiative</a:t>
            </a:r>
            <a:endParaRPr lang="en-ZA" sz="4400" b="1" dirty="0"/>
          </a:p>
        </p:txBody>
      </p:sp>
    </p:spTree>
    <p:extLst>
      <p:ext uri="{BB962C8B-B14F-4D97-AF65-F5344CB8AC3E}">
        <p14:creationId xmlns:p14="http://schemas.microsoft.com/office/powerpoint/2010/main" val="4241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465" y="287079"/>
            <a:ext cx="845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dirty="0" smtClean="0"/>
          </a:p>
          <a:p>
            <a:endParaRPr lang="en-ZA" dirty="0" smtClean="0"/>
          </a:p>
          <a:p>
            <a:pPr algn="ctr"/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785263" y="391886"/>
            <a:ext cx="7788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/>
              <a:t>Ghana Coca-Cola </a:t>
            </a:r>
            <a:r>
              <a:rPr lang="en-ZA" sz="4400" b="1" dirty="0" smtClean="0"/>
              <a:t>#5by20</a:t>
            </a:r>
            <a:endParaRPr lang="en-ZA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9" y="1855316"/>
            <a:ext cx="7724301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8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-4245"/>
            <a:ext cx="903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6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Phambili.com</a:t>
            </a:r>
            <a:endParaRPr lang="en-ZA" sz="6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3143" y="1604883"/>
            <a:ext cx="7873339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Tushar Naik – Engen Petroleum</a:t>
            </a:r>
          </a:p>
          <a:p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John </a:t>
            </a:r>
            <a:r>
              <a:rPr lang="en-ZA" sz="4000" dirty="0" err="1" smtClean="0">
                <a:solidFill>
                  <a:srgbClr val="FFFF00"/>
                </a:solidFill>
                <a:latin typeface="Agency FB" pitchFamily="34" charset="0"/>
              </a:rPr>
              <a:t>Diedericks</a:t>
            </a:r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 - Shoprite</a:t>
            </a:r>
          </a:p>
          <a:p>
            <a:r>
              <a:rPr lang="en-ZA" sz="4000" dirty="0">
                <a:solidFill>
                  <a:srgbClr val="FFFF00"/>
                </a:solidFill>
                <a:latin typeface="Agency FB" pitchFamily="34" charset="0"/>
              </a:rPr>
              <a:t>Anita </a:t>
            </a:r>
            <a:r>
              <a:rPr lang="en-ZA" sz="4000" dirty="0" err="1">
                <a:solidFill>
                  <a:srgbClr val="FFFF00"/>
                </a:solidFill>
                <a:latin typeface="Agency FB" pitchFamily="34" charset="0"/>
              </a:rPr>
              <a:t>Carollisen</a:t>
            </a:r>
            <a:r>
              <a:rPr lang="en-ZA" sz="4000" dirty="0">
                <a:solidFill>
                  <a:srgbClr val="FFFF00"/>
                </a:solidFill>
                <a:latin typeface="Agency FB" pitchFamily="34" charset="0"/>
              </a:rPr>
              <a:t> - TFG</a:t>
            </a:r>
          </a:p>
          <a:p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Maria </a:t>
            </a:r>
            <a:r>
              <a:rPr lang="en-ZA" sz="4000" dirty="0" err="1" smtClean="0">
                <a:solidFill>
                  <a:srgbClr val="FFFF00"/>
                </a:solidFill>
                <a:latin typeface="Agency FB" pitchFamily="34" charset="0"/>
              </a:rPr>
              <a:t>Sithole</a:t>
            </a:r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 – Pick n Pay</a:t>
            </a:r>
          </a:p>
          <a:p>
            <a:r>
              <a:rPr lang="en-ZA" sz="4000" dirty="0" err="1" smtClean="0">
                <a:solidFill>
                  <a:srgbClr val="FFFF00"/>
                </a:solidFill>
                <a:latin typeface="Agency FB" pitchFamily="34" charset="0"/>
              </a:rPr>
              <a:t>Seelan</a:t>
            </a:r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 Naidoo – Smollan Group</a:t>
            </a:r>
          </a:p>
          <a:p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Sanjay </a:t>
            </a:r>
            <a:r>
              <a:rPr lang="en-ZA" sz="4000" dirty="0" err="1" smtClean="0">
                <a:solidFill>
                  <a:srgbClr val="FFFF00"/>
                </a:solidFill>
                <a:latin typeface="Agency FB" pitchFamily="34" charset="0"/>
              </a:rPr>
              <a:t>Dubru</a:t>
            </a:r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 – </a:t>
            </a:r>
            <a:r>
              <a:rPr lang="en-ZA" sz="4000" dirty="0" err="1" smtClean="0">
                <a:solidFill>
                  <a:srgbClr val="FFFF00"/>
                </a:solidFill>
                <a:latin typeface="Agency FB" pitchFamily="34" charset="0"/>
              </a:rPr>
              <a:t>Jhb</a:t>
            </a:r>
            <a:r>
              <a:rPr lang="en-ZA" sz="4000" dirty="0" smtClean="0">
                <a:solidFill>
                  <a:srgbClr val="FFFF00"/>
                </a:solidFill>
                <a:latin typeface="Agency FB" pitchFamily="34" charset="0"/>
              </a:rPr>
              <a:t> Market</a:t>
            </a:r>
          </a:p>
          <a:p>
            <a:endParaRPr lang="en-ZA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465" y="925033"/>
            <a:ext cx="84528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smtClean="0"/>
              <a:t>Research conducted: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dirty="0" smtClean="0"/>
              <a:t>Results of Climate surveys (TFG, </a:t>
            </a:r>
            <a:r>
              <a:rPr lang="en-ZA" sz="3200" b="1" dirty="0" err="1" smtClean="0"/>
              <a:t>Smollen</a:t>
            </a:r>
            <a:r>
              <a:rPr lang="en-ZA" sz="3200" b="1" dirty="0" smtClean="0"/>
              <a:t> Group)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dirty="0" smtClean="0"/>
              <a:t>Review of exit interviews (Shoprite &amp; Pick n Pay)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dirty="0"/>
              <a:t>Meetings </a:t>
            </a:r>
            <a:r>
              <a:rPr lang="en-ZA" sz="3200" b="1" dirty="0" smtClean="0"/>
              <a:t>with </a:t>
            </a:r>
            <a:r>
              <a:rPr lang="en-ZA" sz="3200" b="1" dirty="0"/>
              <a:t>Deloitte, EY &amp; </a:t>
            </a:r>
            <a:r>
              <a:rPr lang="en-ZA" sz="3200" b="1" dirty="0" smtClean="0"/>
              <a:t>MasterCard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dirty="0" smtClean="0"/>
              <a:t>Meetings with Coca Cola and Ruben </a:t>
            </a:r>
            <a:r>
              <a:rPr lang="en-ZA" sz="3200" b="1" dirty="0" err="1" smtClean="0"/>
              <a:t>Atekpe</a:t>
            </a:r>
            <a:r>
              <a:rPr lang="en-ZA" sz="32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3200" b="1" dirty="0"/>
              <a:t>Meetings with various Leaders in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3200" b="1" dirty="0" smtClean="0"/>
          </a:p>
          <a:p>
            <a:endParaRPr lang="en-ZA" dirty="0" smtClean="0"/>
          </a:p>
          <a:p>
            <a:r>
              <a:rPr lang="en-ZA" sz="2800" dirty="0" smtClean="0"/>
              <a:t>				LEADERSHIP WITH PURPOSE</a:t>
            </a:r>
          </a:p>
          <a:p>
            <a:r>
              <a:rPr lang="en-ZA" sz="2800" dirty="0" smtClean="0"/>
              <a:t>	ORGANISATIONS WHO LOOK BEYOND PROFITS</a:t>
            </a: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701144" y="108857"/>
            <a:ext cx="483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gency FB" pitchFamily="34" charset="0"/>
              </a:rPr>
              <a:t>Reasoning</a:t>
            </a:r>
            <a:endParaRPr lang="en-US" sz="44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766" y="108857"/>
            <a:ext cx="8327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Reasoning – Informal discussions with millennials &amp; Internet research completed</a:t>
            </a:r>
            <a:endParaRPr lang="en-US" sz="2800" b="1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07898" y="1239150"/>
            <a:ext cx="8499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“My choices are more calculated, deliberate, meaningful and researched”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“I have Real time access to information, and I'm willing to share widely with my network”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“I’m insecure about today, but optimistic about the future”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“I want to make a difference”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b="1" dirty="0" smtClean="0">
                <a:latin typeface="Agency FB" pitchFamily="34" charset="0"/>
              </a:rPr>
              <a:t>“My life is an adventure”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b="1" dirty="0" smtClean="0">
                <a:latin typeface="Agency FB" pitchFamily="34" charset="0"/>
              </a:rPr>
              <a:t>“I don’t just want to be a number, I want to be part of an organizational movement”</a:t>
            </a:r>
          </a:p>
          <a:p>
            <a:pPr marL="457200" indent="-457200">
              <a:buFont typeface="Arial" charset="0"/>
              <a:buChar char="•"/>
            </a:pPr>
            <a:endParaRPr lang="en-US" sz="3600" b="1" dirty="0" smtClean="0">
              <a:latin typeface="Agency FB" pitchFamily="34" charset="0"/>
            </a:endParaRPr>
          </a:p>
          <a:p>
            <a:endParaRPr lang="en-ZA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766" y="108857"/>
            <a:ext cx="832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Evaluation</a:t>
            </a:r>
            <a:endParaRPr lang="en-US" sz="2800" b="1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07898" y="1239150"/>
            <a:ext cx="849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400" b="1" dirty="0" smtClean="0">
              <a:latin typeface="Agency FB" pitchFamily="34" charset="0"/>
            </a:endParaRPr>
          </a:p>
          <a:p>
            <a:endParaRPr lang="en-ZA" sz="2400" dirty="0"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46" y="632077"/>
            <a:ext cx="84671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 smtClean="0"/>
              <a:t>SHARED VALUE MODEL</a:t>
            </a:r>
          </a:p>
          <a:p>
            <a:endParaRPr lang="en-ZA" sz="3600" dirty="0"/>
          </a:p>
          <a:p>
            <a:r>
              <a:rPr lang="en-ZA" sz="3600" dirty="0" smtClean="0"/>
              <a:t>Further in depth analysis and formalised surveys to be conducted with South African </a:t>
            </a:r>
            <a:r>
              <a:rPr lang="en-ZA" sz="3600" dirty="0" smtClean="0"/>
              <a:t>millennials </a:t>
            </a:r>
            <a:r>
              <a:rPr lang="en-ZA" sz="3600" dirty="0" smtClean="0"/>
              <a:t>in Wholesale and Retail</a:t>
            </a:r>
          </a:p>
          <a:p>
            <a:endParaRPr lang="en-ZA" sz="3600" dirty="0"/>
          </a:p>
          <a:p>
            <a:r>
              <a:rPr lang="en-ZA" sz="3600" dirty="0" smtClean="0"/>
              <a:t>Further research to be conducted on Organisational Learning environment amongst all generations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8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465" y="723153"/>
            <a:ext cx="8452884" cy="1098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400" b="1" dirty="0"/>
          </a:p>
          <a:p>
            <a:r>
              <a:rPr lang="en-ZA" sz="3600" b="1" dirty="0" smtClean="0"/>
              <a:t>Evaluate CSI Programs</a:t>
            </a:r>
          </a:p>
          <a:p>
            <a:r>
              <a:rPr lang="en-ZA" sz="3600" b="1" dirty="0" smtClean="0"/>
              <a:t>Evaluate Involvement of employees (specifically Millennials)</a:t>
            </a:r>
          </a:p>
          <a:p>
            <a:r>
              <a:rPr lang="en-ZA" sz="3600" b="1" dirty="0" smtClean="0"/>
              <a:t>Review relevance and resonance with Millennials and Organisations CSI strategy</a:t>
            </a:r>
          </a:p>
          <a:p>
            <a:r>
              <a:rPr lang="en-ZA" sz="3600" b="1" dirty="0" smtClean="0"/>
              <a:t>Set up Shared Value Forums</a:t>
            </a:r>
          </a:p>
          <a:p>
            <a:r>
              <a:rPr lang="en-ZA" sz="2400" b="1" dirty="0" smtClean="0"/>
              <a:t>	Set KPI’s</a:t>
            </a:r>
          </a:p>
          <a:p>
            <a:r>
              <a:rPr lang="en-ZA" sz="2400" b="1" dirty="0"/>
              <a:t>	</a:t>
            </a:r>
            <a:r>
              <a:rPr lang="en-ZA" sz="2400" b="1" dirty="0" smtClean="0"/>
              <a:t>Meet monthly</a:t>
            </a:r>
          </a:p>
          <a:p>
            <a:r>
              <a:rPr lang="en-ZA" sz="2400" b="1" dirty="0"/>
              <a:t>	</a:t>
            </a:r>
            <a:r>
              <a:rPr lang="en-ZA" sz="2400" b="1" dirty="0" smtClean="0"/>
              <a:t>Drive Projects</a:t>
            </a:r>
          </a:p>
          <a:p>
            <a:r>
              <a:rPr lang="en-ZA" sz="2400" b="1" dirty="0"/>
              <a:t>	</a:t>
            </a:r>
            <a:r>
              <a:rPr lang="en-ZA" sz="2400" b="1" dirty="0" smtClean="0"/>
              <a:t>Initiate new projects</a:t>
            </a:r>
          </a:p>
          <a:p>
            <a:r>
              <a:rPr lang="en-ZA" sz="2400" b="1"/>
              <a:t>	</a:t>
            </a:r>
            <a:r>
              <a:rPr lang="en-ZA" sz="2400" b="1" dirty="0"/>
              <a:t>R</a:t>
            </a:r>
            <a:r>
              <a:rPr lang="en-ZA" sz="2400" b="1" smtClean="0"/>
              <a:t>eport </a:t>
            </a:r>
            <a:r>
              <a:rPr lang="en-ZA" sz="2400" b="1" dirty="0" smtClean="0"/>
              <a:t>of performance and impact to all stakeholders</a:t>
            </a:r>
          </a:p>
          <a:p>
            <a:r>
              <a:rPr lang="en-ZA" sz="2400" b="1" dirty="0"/>
              <a:t>	</a:t>
            </a:r>
            <a:endParaRPr lang="en-ZA" sz="2400" b="1" dirty="0" smtClean="0"/>
          </a:p>
          <a:p>
            <a:endParaRPr lang="en-ZA" sz="2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sz="24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sz="2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b="1" dirty="0"/>
          </a:p>
          <a:p>
            <a:endParaRPr lang="en-ZA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ZA" b="1" dirty="0" smtClean="0"/>
          </a:p>
          <a:p>
            <a:endParaRPr lang="en-ZA" b="1" dirty="0"/>
          </a:p>
          <a:p>
            <a:endParaRPr lang="en-ZA" b="1" dirty="0" smtClean="0"/>
          </a:p>
          <a:p>
            <a:r>
              <a:rPr lang="en-ZA" b="1" dirty="0" smtClean="0"/>
              <a:t>Examples</a:t>
            </a:r>
            <a:r>
              <a:rPr lang="en-ZA" b="1" dirty="0"/>
              <a:t>:</a:t>
            </a:r>
          </a:p>
          <a:p>
            <a:r>
              <a:rPr lang="en-ZA" dirty="0"/>
              <a:t>Coca Cola 2050 Project</a:t>
            </a:r>
          </a:p>
          <a:p>
            <a:r>
              <a:rPr lang="en-ZA" dirty="0"/>
              <a:t>H&amp;M </a:t>
            </a:r>
          </a:p>
          <a:p>
            <a:r>
              <a:rPr lang="en-ZA" dirty="0"/>
              <a:t>TFG</a:t>
            </a:r>
          </a:p>
          <a:p>
            <a:r>
              <a:rPr lang="en-ZA" dirty="0"/>
              <a:t>The Clothing Bank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701144" y="108857"/>
            <a:ext cx="4833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gency FB" pitchFamily="34" charset="0"/>
              </a:rPr>
              <a:t>Action Plan</a:t>
            </a:r>
            <a:endParaRPr lang="en-US" sz="44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"/>
          <a:stretch/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27385" y="3903785"/>
            <a:ext cx="66587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800" b="1" dirty="0" smtClean="0">
                <a:solidFill>
                  <a:schemeClr val="bg1"/>
                </a:solidFill>
                <a:latin typeface="Agency FB" pitchFamily="34" charset="0"/>
              </a:rPr>
              <a:t>Schweet…</a:t>
            </a:r>
            <a:endParaRPr lang="en-ZA" sz="88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"/>
          <a:stretch/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3164" y="3004457"/>
            <a:ext cx="8300831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8800" b="1" dirty="0" smtClean="0">
                <a:solidFill>
                  <a:schemeClr val="bg1"/>
                </a:solidFill>
                <a:latin typeface="Agency FB" pitchFamily="34" charset="0"/>
              </a:rPr>
              <a:t>Actually Not…</a:t>
            </a:r>
          </a:p>
          <a:p>
            <a:r>
              <a:rPr lang="en-ZA" sz="8800" b="1" dirty="0" smtClean="0">
                <a:solidFill>
                  <a:schemeClr val="bg1"/>
                </a:solidFill>
                <a:latin typeface="Agency FB" pitchFamily="34" charset="0"/>
              </a:rPr>
              <a:t>#</a:t>
            </a:r>
            <a:r>
              <a:rPr lang="en-ZA" sz="8800" b="1" dirty="0" err="1" smtClean="0">
                <a:solidFill>
                  <a:schemeClr val="bg1"/>
                </a:solidFill>
                <a:latin typeface="Agency FB" pitchFamily="34" charset="0"/>
              </a:rPr>
              <a:t>sorrynotsorry</a:t>
            </a:r>
            <a:endParaRPr lang="en-ZA" sz="88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"/>
          <a:stretch/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63393" y="622790"/>
            <a:ext cx="6658707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5400" b="1" dirty="0" smtClean="0">
                <a:solidFill>
                  <a:schemeClr val="bg1"/>
                </a:solidFill>
                <a:latin typeface="Agency FB" pitchFamily="34" charset="0"/>
              </a:rPr>
              <a:t>“</a:t>
            </a:r>
            <a:r>
              <a:rPr lang="en-ZA" sz="5400" b="1" dirty="0" err="1" smtClean="0">
                <a:solidFill>
                  <a:schemeClr val="bg1"/>
                </a:solidFill>
                <a:latin typeface="Agency FB" pitchFamily="34" charset="0"/>
              </a:rPr>
              <a:t>Niyabasaba</a:t>
            </a:r>
            <a:r>
              <a:rPr lang="en-ZA" sz="5400" b="1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ZA" sz="5400" b="1" dirty="0" err="1" smtClean="0">
                <a:solidFill>
                  <a:schemeClr val="bg1"/>
                </a:solidFill>
                <a:latin typeface="Agency FB" pitchFamily="34" charset="0"/>
              </a:rPr>
              <a:t>na</a:t>
            </a:r>
            <a:r>
              <a:rPr lang="en-ZA" sz="5400" b="1" dirty="0" smtClean="0">
                <a:solidFill>
                  <a:schemeClr val="bg1"/>
                </a:solidFill>
                <a:latin typeface="Agency FB" pitchFamily="34" charset="0"/>
              </a:rPr>
              <a:t>?” </a:t>
            </a:r>
          </a:p>
          <a:p>
            <a:r>
              <a:rPr lang="en-ZA" sz="5400" b="1" dirty="0" err="1" smtClean="0">
                <a:solidFill>
                  <a:schemeClr val="bg1"/>
                </a:solidFill>
                <a:latin typeface="Agency FB" pitchFamily="34" charset="0"/>
              </a:rPr>
              <a:t>Haai</a:t>
            </a:r>
            <a:r>
              <a:rPr lang="en-ZA" sz="5400" b="1" dirty="0" smtClean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ZA" sz="5400" b="1" dirty="0" err="1" smtClean="0">
                <a:solidFill>
                  <a:schemeClr val="bg1"/>
                </a:solidFill>
                <a:latin typeface="Agency FB" pitchFamily="34" charset="0"/>
              </a:rPr>
              <a:t>asibasabi</a:t>
            </a:r>
            <a:r>
              <a:rPr lang="en-ZA" sz="5400" b="1" dirty="0" smtClean="0">
                <a:solidFill>
                  <a:schemeClr val="bg1"/>
                </a:solidFill>
                <a:latin typeface="Agency FB" pitchFamily="34" charset="0"/>
              </a:rPr>
              <a:t>, SIYABAFUNA</a:t>
            </a:r>
            <a:endParaRPr lang="en-ZA" sz="54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7768" y="3372602"/>
            <a:ext cx="6541812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5400" dirty="0" smtClean="0">
                <a:solidFill>
                  <a:srgbClr val="FF0000"/>
                </a:solidFill>
              </a:rPr>
              <a:t>“Are you afraid of them? </a:t>
            </a:r>
          </a:p>
          <a:p>
            <a:r>
              <a:rPr lang="en-ZA" sz="5400" dirty="0" smtClean="0">
                <a:solidFill>
                  <a:srgbClr val="FF0000"/>
                </a:solidFill>
              </a:rPr>
              <a:t>No, we want to face them!</a:t>
            </a:r>
            <a:endParaRPr lang="en-Z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"/>
          <a:stretch/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61760" y="4248160"/>
            <a:ext cx="6658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0" b="1" dirty="0" smtClean="0">
                <a:solidFill>
                  <a:schemeClr val="bg1"/>
                </a:solidFill>
                <a:latin typeface="Agency FB" pitchFamily="34" charset="0"/>
              </a:rPr>
              <a:t>Ok for reals </a:t>
            </a:r>
            <a:r>
              <a:rPr lang="en-ZA" sz="8000" b="1" dirty="0" err="1" smtClean="0">
                <a:solidFill>
                  <a:schemeClr val="bg1"/>
                </a:solidFill>
                <a:latin typeface="Agency FB" pitchFamily="34" charset="0"/>
              </a:rPr>
              <a:t>Schweet</a:t>
            </a:r>
            <a:r>
              <a:rPr lang="en-ZA" sz="8000" b="1" dirty="0" smtClean="0">
                <a:solidFill>
                  <a:schemeClr val="bg1"/>
                </a:solidFill>
                <a:latin typeface="Agency FB" pitchFamily="34" charset="0"/>
              </a:rPr>
              <a:t>…</a:t>
            </a:r>
            <a:endParaRPr lang="en-ZA" sz="8000" b="1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4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" y="-111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17915" y="1987564"/>
            <a:ext cx="7209692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9600" dirty="0" smtClean="0">
                <a:solidFill>
                  <a:srgbClr val="FF0000"/>
                </a:solidFill>
              </a:rPr>
              <a:t>“Time Of The Millennials” </a:t>
            </a:r>
            <a:endParaRPr lang="en-ZA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https://unleashedradiohour.files.wordpress.com/2015/05/genera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668" y="2766951"/>
            <a:ext cx="593765" cy="315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701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0744" y="108857"/>
            <a:ext cx="483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Quiz Time</a:t>
            </a:r>
            <a:endParaRPr lang="en-US" sz="2800" b="1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17231" y="1396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>
                <a:latin typeface="Agency FB" pitchFamily="34" charset="0"/>
              </a:rPr>
              <a:t>Innovation is considered to be one of the top three ‘purposes’ of business and just as important as profit</a:t>
            </a:r>
          </a:p>
        </p:txBody>
      </p:sp>
      <p:sp>
        <p:nvSpPr>
          <p:cNvPr id="3" name="Rectangle 2"/>
          <p:cNvSpPr/>
          <p:nvPr/>
        </p:nvSpPr>
        <p:spPr>
          <a:xfrm>
            <a:off x="-35703" y="3405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>
                <a:latin typeface="Agency FB" pitchFamily="34" charset="0"/>
              </a:rPr>
              <a:t>87% believe the success of a business should be measured by more than just financial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7734" y="22272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smtClean="0">
                <a:latin typeface="Agency FB" pitchFamily="34" charset="0"/>
              </a:rPr>
              <a:t>Millennial believe that the best Sectors to work in are Retail, Manufacturing  &amp; Farming so that they can make an impact to Environmental sustainability</a:t>
            </a:r>
            <a:endParaRPr lang="en-ZA" sz="2400" dirty="0"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7734" y="43289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smtClean="0">
                <a:latin typeface="Agency FB" pitchFamily="34" charset="0"/>
              </a:rPr>
              <a:t>FOMO means the Fear Of Meeting Others</a:t>
            </a:r>
            <a:endParaRPr lang="en-ZA" sz="2400" dirty="0">
              <a:latin typeface="Agency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4744" y="51236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err="1" smtClean="0">
                <a:latin typeface="Agency FB" pitchFamily="34" charset="0"/>
              </a:rPr>
              <a:t>Zomato</a:t>
            </a:r>
            <a:r>
              <a:rPr lang="en-ZA" sz="2400" dirty="0" smtClean="0">
                <a:latin typeface="Agency FB" pitchFamily="34" charset="0"/>
              </a:rPr>
              <a:t> is a genetically modified tomato</a:t>
            </a:r>
            <a:endParaRPr lang="en-ZA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0744" y="108857"/>
            <a:ext cx="483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gency FB" pitchFamily="34" charset="0"/>
              </a:rPr>
              <a:t>Quiz Answer Time</a:t>
            </a:r>
            <a:endParaRPr lang="en-US" sz="2800" b="1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17231" y="139644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>
                <a:latin typeface="Agency FB" pitchFamily="34" charset="0"/>
              </a:rPr>
              <a:t>Innovation is considered to be one of the top three ‘purposes’ of business and just as important as </a:t>
            </a:r>
            <a:r>
              <a:rPr lang="en-ZA" sz="2400" dirty="0" smtClean="0">
                <a:latin typeface="Agency FB" pitchFamily="34" charset="0"/>
              </a:rPr>
              <a:t>profit - </a:t>
            </a:r>
            <a:r>
              <a:rPr lang="en-ZA" sz="2400" b="1" dirty="0" smtClean="0">
                <a:solidFill>
                  <a:srgbClr val="FF0000"/>
                </a:solidFill>
                <a:latin typeface="Agency FB" pitchFamily="34" charset="0"/>
              </a:rPr>
              <a:t>TRUE</a:t>
            </a:r>
            <a:endParaRPr lang="en-Z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5703" y="3405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>
                <a:latin typeface="Agency FB" pitchFamily="34" charset="0"/>
              </a:rPr>
              <a:t>87% believe the success of a business should be measured by more than just financial </a:t>
            </a:r>
            <a:r>
              <a:rPr lang="en-ZA" sz="2400" dirty="0" smtClean="0">
                <a:latin typeface="Agency FB" pitchFamily="34" charset="0"/>
              </a:rPr>
              <a:t>performance - </a:t>
            </a:r>
            <a:r>
              <a:rPr lang="en-ZA" sz="2400" b="1" dirty="0" smtClean="0">
                <a:solidFill>
                  <a:srgbClr val="FF0000"/>
                </a:solidFill>
                <a:latin typeface="Agency FB" pitchFamily="34" charset="0"/>
              </a:rPr>
              <a:t>TRUE</a:t>
            </a:r>
            <a:endParaRPr lang="en-Z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7734" y="22272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smtClean="0">
                <a:latin typeface="Agency FB" pitchFamily="34" charset="0"/>
              </a:rPr>
              <a:t>Millennial believe that the best Sectors to work in are Retail, Manufacturing  &amp; Farming so that they can make an impact to Environmental sustainability - </a:t>
            </a:r>
            <a:r>
              <a:rPr lang="en-ZA" sz="2400" b="1" dirty="0" smtClean="0">
                <a:solidFill>
                  <a:srgbClr val="FF0000"/>
                </a:solidFill>
                <a:latin typeface="Agency FB" pitchFamily="34" charset="0"/>
              </a:rPr>
              <a:t>FALSE</a:t>
            </a:r>
            <a:endParaRPr lang="en-Z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7734" y="45783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smtClean="0">
                <a:latin typeface="Agency FB" pitchFamily="34" charset="0"/>
              </a:rPr>
              <a:t>FOMO means the Fear Of Meeting Others - </a:t>
            </a:r>
            <a:r>
              <a:rPr lang="en-ZA" sz="2400" b="1" dirty="0" smtClean="0">
                <a:solidFill>
                  <a:srgbClr val="FF0000"/>
                </a:solidFill>
                <a:latin typeface="Agency FB" pitchFamily="34" charset="0"/>
              </a:rPr>
              <a:t>FALSE</a:t>
            </a:r>
            <a:endParaRPr lang="en-Z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4744" y="54357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2400" dirty="0" err="1" smtClean="0">
                <a:latin typeface="Agency FB" pitchFamily="34" charset="0"/>
              </a:rPr>
              <a:t>Zomato</a:t>
            </a:r>
            <a:r>
              <a:rPr lang="en-ZA" sz="2400" dirty="0" smtClean="0">
                <a:latin typeface="Agency FB" pitchFamily="34" charset="0"/>
              </a:rPr>
              <a:t> is a genetically modified tomato - </a:t>
            </a:r>
            <a:r>
              <a:rPr lang="en-ZA" sz="2400" b="1" dirty="0" smtClean="0">
                <a:solidFill>
                  <a:srgbClr val="FF0000"/>
                </a:solidFill>
                <a:latin typeface="Agency FB" pitchFamily="34" charset="0"/>
              </a:rPr>
              <a:t>FALSE</a:t>
            </a:r>
            <a:endParaRPr lang="en-ZA" sz="24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54353"/>
              </p:ext>
            </p:extLst>
          </p:nvPr>
        </p:nvGraphicFramePr>
        <p:xfrm>
          <a:off x="785263" y="878774"/>
          <a:ext cx="7943101" cy="498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4405" y="201881"/>
            <a:ext cx="733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/>
              <a:t>Population Spread of South Africa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22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" y="7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1" y="285000"/>
            <a:ext cx="8609610" cy="54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0616" y="5861538"/>
            <a:ext cx="430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 smtClean="0">
                <a:solidFill>
                  <a:srgbClr val="FFFF00"/>
                </a:solidFill>
              </a:rPr>
              <a:t>Stats SA </a:t>
            </a:r>
            <a:endParaRPr lang="en-ZA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deviantart.net/6f40/i/2014/202/9/5/city_lights_by_dr_scott-d7rqd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4" y="7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03" y="5861538"/>
            <a:ext cx="1641933" cy="9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30616" y="5861538"/>
            <a:ext cx="430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400" b="1" dirty="0" smtClean="0">
                <a:solidFill>
                  <a:srgbClr val="FFFF00"/>
                </a:solidFill>
              </a:rPr>
              <a:t>Stats SA </a:t>
            </a:r>
            <a:endParaRPr lang="en-ZA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161517"/>
            <a:ext cx="8585860" cy="55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719</Words>
  <Application>Microsoft Office PowerPoint</Application>
  <PresentationFormat>On-screen Show (4:3)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Agency FB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this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Mokgadi Molepo</cp:lastModifiedBy>
  <cp:revision>107</cp:revision>
  <dcterms:created xsi:type="dcterms:W3CDTF">2015-08-31T19:23:34Z</dcterms:created>
  <dcterms:modified xsi:type="dcterms:W3CDTF">2016-01-27T10:03:30Z</dcterms:modified>
</cp:coreProperties>
</file>